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2.xml" ContentType="application/vnd.openxmlformats-officedocument.presentationml.comments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omments/comment3.xml" ContentType="application/vnd.openxmlformats-officedocument.presentationml.comment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notesMasterIdLst>
    <p:notesMasterId r:id="rId26"/>
  </p:notesMasterIdLst>
  <p:sldIdLst>
    <p:sldId id="256" r:id="rId2"/>
    <p:sldId id="257" r:id="rId3"/>
    <p:sldId id="271" r:id="rId4"/>
    <p:sldId id="265" r:id="rId5"/>
    <p:sldId id="267" r:id="rId6"/>
    <p:sldId id="285" r:id="rId7"/>
    <p:sldId id="276" r:id="rId8"/>
    <p:sldId id="269" r:id="rId9"/>
    <p:sldId id="279" r:id="rId10"/>
    <p:sldId id="272" r:id="rId11"/>
    <p:sldId id="280" r:id="rId12"/>
    <p:sldId id="274" r:id="rId13"/>
    <p:sldId id="281" r:id="rId14"/>
    <p:sldId id="275" r:id="rId15"/>
    <p:sldId id="286" r:id="rId16"/>
    <p:sldId id="270" r:id="rId17"/>
    <p:sldId id="273" r:id="rId18"/>
    <p:sldId id="266" r:id="rId19"/>
    <p:sldId id="287" r:id="rId20"/>
    <p:sldId id="263" r:id="rId21"/>
    <p:sldId id="264" r:id="rId22"/>
    <p:sldId id="277" r:id="rId23"/>
    <p:sldId id="268" r:id="rId24"/>
    <p:sldId id="283" r:id="rId25"/>
  </p:sldIdLst>
  <p:sldSz cx="9144000" cy="6858000" type="screen4x3"/>
  <p:notesSz cx="6858000" cy="9144000"/>
  <p:embeddedFontLst>
    <p:embeddedFont>
      <p:font typeface="CMU Serif" panose="02000603000000000000" pitchFamily="50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лександр Шиков" initials="АШ" lastIdx="10" clrIdx="0">
    <p:extLst>
      <p:ext uri="{19B8F6BF-5375-455C-9EA6-DF929625EA0E}">
        <p15:presenceInfo xmlns:p15="http://schemas.microsoft.com/office/powerpoint/2012/main" userId="e34ffee4bf4036d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2A86"/>
    <a:srgbClr val="FFFF01"/>
    <a:srgbClr val="A78952"/>
    <a:srgbClr val="0F5BDD"/>
    <a:srgbClr val="0065FF"/>
    <a:srgbClr val="00C8FF"/>
    <a:srgbClr val="FF8486"/>
    <a:srgbClr val="9800FE"/>
    <a:srgbClr val="00F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50" autoAdjust="0"/>
    <p:restoredTop sz="94660"/>
  </p:normalViewPr>
  <p:slideViewPr>
    <p:cSldViewPr snapToGrid="0">
      <p:cViewPr>
        <p:scale>
          <a:sx n="100" d="100"/>
          <a:sy n="100" d="100"/>
        </p:scale>
        <p:origin x="1800" y="2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11T02:27:58.825" idx="5">
    <p:pos x="10" y="10"/>
    <p:text>Здесь можно красивую картинку сделать про мониторинг Земли из космоса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11T01:56:17.293" idx="2">
    <p:pos x="10" y="10"/>
    <p:text>ссылку на караева</p:text>
    <p:extLst mod="1">
      <p:ext uri="{C676402C-5697-4E1C-873F-D02D1690AC5C}">
        <p15:threadingInfo xmlns:p15="http://schemas.microsoft.com/office/powerpoint/2012/main" timeZoneBias="-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17T19:50:01.239" idx="8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5E584B-4533-4DD5-8372-23B318BF88B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26871A-D805-441E-98E8-66E2DC2A27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9791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26871A-D805-441E-98E8-66E2DC2A27FC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4330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26871A-D805-441E-98E8-66E2DC2A27FC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5649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26871A-D805-441E-98E8-66E2DC2A27FC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9500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26871A-D805-441E-98E8-66E2DC2A27FC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7072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26871A-D805-441E-98E8-66E2DC2A27FC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586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26871A-D805-441E-98E8-66E2DC2A27FC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0571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26871A-D805-441E-98E8-66E2DC2A27FC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0817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8658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077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612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352711"/>
          </a:xfrm>
        </p:spPr>
        <p:txBody>
          <a:bodyPr>
            <a:normAutofit/>
          </a:bodyPr>
          <a:lstStyle>
            <a:lvl1pPr>
              <a:defRPr sz="280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005850"/>
            <a:ext cx="7886700" cy="5171114"/>
          </a:xfrm>
        </p:spPr>
        <p:txBody>
          <a:bodyPr/>
          <a:lstStyle>
            <a:lvl1pPr>
              <a:defRPr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Прямая соединительная линия 7"/>
          <p:cNvCxnSpPr/>
          <p:nvPr userDrawn="1"/>
        </p:nvCxnSpPr>
        <p:spPr>
          <a:xfrm>
            <a:off x="628650" y="798904"/>
            <a:ext cx="7886700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2349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3042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3504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0465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711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566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2699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9989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35B1D5-657C-4A7C-87CF-C80D98C56689}" type="datetimeFigureOut">
              <a:rPr lang="ru-RU" smtClean="0"/>
              <a:t>02.06.2019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66374-CF03-40DF-8A0E-1BADA93C48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2026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tags" Target="../tags/tag6.xml"/><Relationship Id="rId7" Type="http://schemas.openxmlformats.org/officeDocument/2006/relationships/image" Target="../media/image16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comments" Target="../comments/comment3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9.xml"/><Relationship Id="rId7" Type="http://schemas.openxmlformats.org/officeDocument/2006/relationships/image" Target="../media/image12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notesSlide" Target="../notesSlides/notesSlide5.xml"/><Relationship Id="rId11" Type="http://schemas.openxmlformats.org/officeDocument/2006/relationships/image" Target="../media/image26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5.png"/><Relationship Id="rId4" Type="http://schemas.openxmlformats.org/officeDocument/2006/relationships/tags" Target="../tags/tag10.xml"/><Relationship Id="rId9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tags" Target="../tags/tag13.xml"/><Relationship Id="rId7" Type="http://schemas.openxmlformats.org/officeDocument/2006/relationships/image" Target="../media/image27.png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30.png"/><Relationship Id="rId4" Type="http://schemas.openxmlformats.org/officeDocument/2006/relationships/tags" Target="../tags/tag14.xml"/><Relationship Id="rId9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6.png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0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alexander.p.shikov@gmail.com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2.png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13" Type="http://schemas.openxmlformats.org/officeDocument/2006/relationships/image" Target="../media/image55.png"/><Relationship Id="rId3" Type="http://schemas.openxmlformats.org/officeDocument/2006/relationships/tags" Target="../tags/tag23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54.pn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tags" Target="../tags/tag26.xml"/><Relationship Id="rId11" Type="http://schemas.openxmlformats.org/officeDocument/2006/relationships/image" Target="../media/image53.png"/><Relationship Id="rId5" Type="http://schemas.openxmlformats.org/officeDocument/2006/relationships/tags" Target="../tags/tag25.xml"/><Relationship Id="rId10" Type="http://schemas.openxmlformats.org/officeDocument/2006/relationships/image" Target="../media/image28.png"/><Relationship Id="rId4" Type="http://schemas.openxmlformats.org/officeDocument/2006/relationships/tags" Target="../tags/tag24.xml"/><Relationship Id="rId9" Type="http://schemas.openxmlformats.org/officeDocument/2006/relationships/image" Target="../media/image27.png"/><Relationship Id="rId1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1172720"/>
            <a:ext cx="6858000" cy="1858517"/>
          </a:xfrm>
        </p:spPr>
        <p:txBody>
          <a:bodyPr>
            <a:normAutofit/>
          </a:bodyPr>
          <a:lstStyle/>
          <a:p>
            <a:r>
              <a:rPr lang="ru-RU" sz="3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Детектирование ледяного покрова по данным двухчастотного радиолокатора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50444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u="sng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Шиков А.П.</a:t>
            </a:r>
            <a:r>
              <a:rPr lang="ru-RU" sz="1600" baseline="30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1</a:t>
            </a:r>
            <a:r>
              <a:rPr lang="ru-RU" sz="16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 , Панфилова М.А.</a:t>
            </a:r>
            <a:r>
              <a:rPr lang="ru-RU" sz="1600" baseline="30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2</a:t>
            </a:r>
            <a:r>
              <a:rPr lang="ru-RU" sz="16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 , Понур К.А.</a:t>
            </a:r>
            <a:r>
              <a:rPr lang="ru-RU" sz="1600" baseline="30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1</a:t>
            </a:r>
            <a:r>
              <a:rPr lang="ru-RU" sz="16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 ,</a:t>
            </a:r>
          </a:p>
          <a:p>
            <a:pPr algn="ctr"/>
            <a:r>
              <a:rPr lang="ru-RU" sz="16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 Виноградов И.Д.</a:t>
            </a:r>
            <a:r>
              <a:rPr lang="ru-RU" sz="1600" baseline="30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1</a:t>
            </a:r>
            <a:r>
              <a:rPr lang="ru-RU" sz="16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 , Рябкова М.С.</a:t>
            </a:r>
            <a:r>
              <a:rPr lang="ru-RU" sz="1600" baseline="30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2</a:t>
            </a:r>
            <a:r>
              <a:rPr lang="ru-RU" sz="16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 , Караев В.Ю.</a:t>
            </a:r>
            <a:r>
              <a:rPr lang="ru-RU" sz="1600" baseline="30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2</a:t>
            </a:r>
            <a:r>
              <a:rPr lang="ru-RU" sz="16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 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0" y="4389519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baseline="30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1 </a:t>
            </a:r>
            <a:r>
              <a:rPr lang="ru-RU" sz="16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ННГУ им. Лобачевского, г. Нижний Новгород</a:t>
            </a:r>
          </a:p>
          <a:p>
            <a:pPr algn="ctr"/>
            <a:r>
              <a:rPr lang="ru-RU" sz="1600" baseline="30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2</a:t>
            </a:r>
            <a:r>
              <a:rPr lang="ru-RU" sz="16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ИПФ РАН, г. Нижний Новгород</a:t>
            </a:r>
            <a:endParaRPr lang="ru-RU" sz="1600" baseline="30000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158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093" y="3672067"/>
            <a:ext cx="3930630" cy="300060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Квазизеркальное приближение</a:t>
            </a:r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400" dirty="0"/>
              <a:t>Угловое распределение УЭПР для поверхности воды:</a:t>
            </a:r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r>
              <a:rPr lang="en-US" sz="2400" dirty="0"/>
              <a:t>P – </a:t>
            </a:r>
            <a:r>
              <a:rPr lang="ru-RU" sz="2400" dirty="0"/>
              <a:t>плотность вероятности количества перпендикулярных площадок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436" y="1519489"/>
            <a:ext cx="3499517" cy="32270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28" y="3687181"/>
            <a:ext cx="3930630" cy="264849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065" y="2906144"/>
            <a:ext cx="4232896" cy="46482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73AE318-F2C3-48E7-9489-A660FED1AEDA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228" y="4021211"/>
            <a:ext cx="92447" cy="6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10318FB-12A7-40DA-93EC-AE663891B1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96" r="7547"/>
          <a:stretch/>
        </p:blipFill>
        <p:spPr>
          <a:xfrm>
            <a:off x="387113" y="4126992"/>
            <a:ext cx="3528031" cy="262747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BEC150E-D9D9-4EDB-A433-467C2507D7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13" y="960483"/>
            <a:ext cx="3821837" cy="286637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Угловая зависимость для льда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1A24EC-AED7-45E9-BB28-F6639C89437B}"/>
              </a:ext>
            </a:extLst>
          </p:cNvPr>
          <p:cNvSpPr txBox="1"/>
          <p:nvPr/>
        </p:nvSpPr>
        <p:spPr>
          <a:xfrm>
            <a:off x="776377" y="931656"/>
            <a:ext cx="2994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27.12.2016</a:t>
            </a:r>
            <a:endParaRPr lang="ru-RU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EE8F78-A476-45AC-ACA7-704EE1FEA7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07" t="6079" r="3508" b="4414"/>
          <a:stretch/>
        </p:blipFill>
        <p:spPr>
          <a:xfrm>
            <a:off x="4593664" y="1108464"/>
            <a:ext cx="3880044" cy="26551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D863A2-1698-4C3C-9DBF-D2AD489DFBBC}"/>
              </a:ext>
            </a:extLst>
          </p:cNvPr>
          <p:cNvSpPr txBox="1"/>
          <p:nvPr/>
        </p:nvSpPr>
        <p:spPr>
          <a:xfrm>
            <a:off x="5162844" y="918008"/>
            <a:ext cx="299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10.01.2017</a:t>
            </a:r>
            <a:endParaRPr lang="ru-RU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1301C6-84E6-4E18-8209-5130A64586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96" r="7547"/>
          <a:stretch/>
        </p:blipFill>
        <p:spPr>
          <a:xfrm>
            <a:off x="4703505" y="4141060"/>
            <a:ext cx="3528031" cy="26274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12EB36-B3BE-4279-9571-6690D06D8710}"/>
              </a:ext>
            </a:extLst>
          </p:cNvPr>
          <p:cNvSpPr txBox="1"/>
          <p:nvPr/>
        </p:nvSpPr>
        <p:spPr>
          <a:xfrm>
            <a:off x="5106839" y="3883132"/>
            <a:ext cx="2994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01.03.2017</a:t>
            </a:r>
            <a:endParaRPr lang="ru-RU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8F6632-55FF-4622-B0B8-54B88AAA0581}"/>
              </a:ext>
            </a:extLst>
          </p:cNvPr>
          <p:cNvSpPr txBox="1"/>
          <p:nvPr/>
        </p:nvSpPr>
        <p:spPr>
          <a:xfrm>
            <a:off x="776375" y="3864878"/>
            <a:ext cx="2994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06.02.2017</a:t>
            </a:r>
            <a:endParaRPr lang="ru-RU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0965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8A7BCD-027A-4DEC-906F-06760BC534C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12" r="7478"/>
          <a:stretch/>
        </p:blipFill>
        <p:spPr>
          <a:xfrm>
            <a:off x="4140680" y="2219798"/>
            <a:ext cx="4623758" cy="4273076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Коэффициент эксцесса</a:t>
            </a:r>
          </a:p>
        </p:txBody>
      </p:sp>
      <p:sp>
        <p:nvSpPr>
          <p:cNvPr id="9" name="Объект 3 1"/>
          <p:cNvSpPr>
            <a:spLocks noGrp="1"/>
          </p:cNvSpPr>
          <p:nvPr>
            <p:ph idx="1"/>
          </p:nvPr>
        </p:nvSpPr>
        <p:spPr>
          <a:xfrm>
            <a:off x="628650" y="1009041"/>
            <a:ext cx="7886700" cy="11609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Центральный момент </a:t>
            </a:r>
            <a:r>
              <a:rPr lang="en-US" sz="2400" dirty="0"/>
              <a:t>k</a:t>
            </a:r>
            <a:r>
              <a:rPr lang="ru-RU" sz="2400" dirty="0"/>
              <a:t> для</a:t>
            </a:r>
          </a:p>
          <a:p>
            <a:pPr marL="0" indent="0">
              <a:buNone/>
            </a:pPr>
            <a:r>
              <a:rPr lang="ru-RU" sz="2400" dirty="0"/>
              <a:t>случайной величины </a:t>
            </a:r>
            <a:r>
              <a:rPr lang="en-US" sz="2400" i="1" dirty="0"/>
              <a:t>x</a:t>
            </a:r>
            <a:r>
              <a:rPr lang="en-US" sz="2400" dirty="0"/>
              <a:t>:</a:t>
            </a:r>
            <a:endParaRPr lang="ru-RU" sz="2400" dirty="0"/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B4424CB-FC92-4F56-82D5-23E27F3BBA9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11" y="1988279"/>
            <a:ext cx="3697507" cy="74270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2021264-043B-46A0-97A9-E8A7515D16E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067" y="5204217"/>
            <a:ext cx="2256828" cy="488756"/>
          </a:xfrm>
          <a:prstGeom prst="rect">
            <a:avLst/>
          </a:prstGeom>
        </p:spPr>
      </p:pic>
      <p:sp>
        <p:nvSpPr>
          <p:cNvPr id="11" name="Объект 3 2">
            <a:extLst>
              <a:ext uri="{FF2B5EF4-FFF2-40B4-BE49-F238E27FC236}">
                <a16:creationId xmlns:a16="http://schemas.microsoft.com/office/drawing/2014/main" id="{B0F2AF97-07E4-4801-93E8-29356C7955C5}"/>
              </a:ext>
            </a:extLst>
          </p:cNvPr>
          <p:cNvSpPr txBox="1">
            <a:spLocks/>
          </p:cNvSpPr>
          <p:nvPr/>
        </p:nvSpPr>
        <p:spPr>
          <a:xfrm>
            <a:off x="628650" y="4554829"/>
            <a:ext cx="7640857" cy="567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dirty="0"/>
              <a:t>Коэффициент эксцесса: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48A2A3-6B5B-4EE9-B2E2-BBB15A700B8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12" y="3501408"/>
            <a:ext cx="2550655" cy="758256"/>
          </a:xfrm>
          <a:prstGeom prst="rect">
            <a:avLst/>
          </a:prstGeom>
        </p:spPr>
      </p:pic>
      <p:sp>
        <p:nvSpPr>
          <p:cNvPr id="12" name="Объект 3 1">
            <a:extLst>
              <a:ext uri="{FF2B5EF4-FFF2-40B4-BE49-F238E27FC236}">
                <a16:creationId xmlns:a16="http://schemas.microsoft.com/office/drawing/2014/main" id="{C2BD05C3-835C-473C-8791-547A98D39639}"/>
              </a:ext>
            </a:extLst>
          </p:cNvPr>
          <p:cNvSpPr txBox="1">
            <a:spLocks/>
          </p:cNvSpPr>
          <p:nvPr/>
        </p:nvSpPr>
        <p:spPr>
          <a:xfrm>
            <a:off x="630922" y="2908355"/>
            <a:ext cx="7886700" cy="567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dirty="0"/>
              <a:t>Где</a:t>
            </a:r>
            <a:r>
              <a:rPr lang="ru-RU" sz="2400" i="1" dirty="0"/>
              <a:t> </a:t>
            </a:r>
            <a:r>
              <a:rPr lang="el-GR" sz="2400" i="1" dirty="0"/>
              <a:t>μ</a:t>
            </a:r>
            <a:r>
              <a:rPr lang="ru-RU" sz="2400" baseline="-25000" dirty="0"/>
              <a:t>1</a:t>
            </a:r>
            <a:r>
              <a:rPr lang="ru-RU" sz="2400" i="1" dirty="0"/>
              <a:t> </a:t>
            </a:r>
            <a:r>
              <a:rPr lang="ru-RU" sz="2400" dirty="0"/>
              <a:t>- мат. ожидание</a:t>
            </a:r>
            <a:r>
              <a:rPr lang="en-US" sz="2400" dirty="0"/>
              <a:t>:</a:t>
            </a:r>
            <a:endParaRPr lang="ru-RU" sz="24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E6D426A-CC45-4204-BA0B-80895A7637D5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8368" y="1533640"/>
            <a:ext cx="1280029" cy="2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082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Коэффициент эксцесса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A14FB4D-D321-4DED-B9F6-1F73980A9BE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155" y="1028778"/>
            <a:ext cx="5467489" cy="74327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CB0FADD-5BB2-4B12-B928-4AA08A2B033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155" y="1907925"/>
            <a:ext cx="3943350" cy="401927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6C22C1C-B949-442C-B966-BD73EBF02F2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09" y="4869967"/>
            <a:ext cx="4628031" cy="1117814"/>
          </a:xfrm>
          <a:prstGeom prst="rect">
            <a:avLst/>
          </a:prstGeom>
        </p:spPr>
      </p:pic>
      <p:sp>
        <p:nvSpPr>
          <p:cNvPr id="23" name="Объект 3 2 1">
            <a:extLst>
              <a:ext uri="{FF2B5EF4-FFF2-40B4-BE49-F238E27FC236}">
                <a16:creationId xmlns:a16="http://schemas.microsoft.com/office/drawing/2014/main" id="{71B3D9AC-6987-4E3D-80B5-27C4B6F99D18}"/>
              </a:ext>
            </a:extLst>
          </p:cNvPr>
          <p:cNvSpPr txBox="1">
            <a:spLocks/>
          </p:cNvSpPr>
          <p:nvPr/>
        </p:nvSpPr>
        <p:spPr>
          <a:xfrm>
            <a:off x="628650" y="2474243"/>
            <a:ext cx="7640857" cy="1088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dirty="0"/>
              <a:t>Расчёт момента</a:t>
            </a:r>
            <a:r>
              <a:rPr lang="en-US" sz="2400" dirty="0"/>
              <a:t> </a:t>
            </a:r>
            <a:r>
              <a:rPr lang="ru-RU" sz="2400" dirty="0"/>
              <a:t>для плотности вероятности в дискретном случае: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B033A7A-2305-4754-90A8-E124005D5FF5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15" y="3517639"/>
            <a:ext cx="3489816" cy="1088871"/>
          </a:xfrm>
          <a:prstGeom prst="rect">
            <a:avLst/>
          </a:prstGeom>
        </p:spPr>
      </p:pic>
      <p:sp>
        <p:nvSpPr>
          <p:cNvPr id="16" name="Объект 3 2 2 1">
            <a:extLst>
              <a:ext uri="{FF2B5EF4-FFF2-40B4-BE49-F238E27FC236}">
                <a16:creationId xmlns:a16="http://schemas.microsoft.com/office/drawing/2014/main" id="{7771FAD6-29BC-40CD-ADEF-8234ABABE82E}"/>
              </a:ext>
            </a:extLst>
          </p:cNvPr>
          <p:cNvSpPr txBox="1">
            <a:spLocks/>
          </p:cNvSpPr>
          <p:nvPr/>
        </p:nvSpPr>
        <p:spPr>
          <a:xfrm>
            <a:off x="4201810" y="3867764"/>
            <a:ext cx="2593515" cy="567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- </a:t>
            </a:r>
            <a:r>
              <a:rPr lang="ru-RU" sz="2400" dirty="0"/>
              <a:t>мат. ожидание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  <p:sp>
        <p:nvSpPr>
          <p:cNvPr id="11" name="Объект 3 2 2 2">
            <a:extLst>
              <a:ext uri="{FF2B5EF4-FFF2-40B4-BE49-F238E27FC236}">
                <a16:creationId xmlns:a16="http://schemas.microsoft.com/office/drawing/2014/main" id="{935FD004-BA9B-4A55-BAD1-BC0C9975DAE4}"/>
              </a:ext>
            </a:extLst>
          </p:cNvPr>
          <p:cNvSpPr txBox="1">
            <a:spLocks/>
          </p:cNvSpPr>
          <p:nvPr/>
        </p:nvSpPr>
        <p:spPr>
          <a:xfrm>
            <a:off x="5446808" y="5218556"/>
            <a:ext cx="3317886" cy="1117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- </a:t>
            </a:r>
            <a:r>
              <a:rPr lang="ru-RU" sz="2400" dirty="0"/>
              <a:t>центральный момент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51467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r="439"/>
          <a:stretch/>
        </p:blipFill>
        <p:spPr>
          <a:xfrm>
            <a:off x="398719" y="1145924"/>
            <a:ext cx="8297226" cy="544649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Коэффициент эксцесса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14F51C-67DC-4200-9982-D41848A41D59}"/>
              </a:ext>
            </a:extLst>
          </p:cNvPr>
          <p:cNvSpPr txBox="1"/>
          <p:nvPr/>
        </p:nvSpPr>
        <p:spPr>
          <a:xfrm>
            <a:off x="3565262" y="2756575"/>
            <a:ext cx="1583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Вода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EA96A-6934-4D92-9AB4-68CC9D7B7360}"/>
              </a:ext>
            </a:extLst>
          </p:cNvPr>
          <p:cNvSpPr txBox="1"/>
          <p:nvPr/>
        </p:nvSpPr>
        <p:spPr>
          <a:xfrm>
            <a:off x="2527520" y="1463823"/>
            <a:ext cx="1583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Лед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664274-0F6C-4335-A6E4-E78C8CF5376F}"/>
              </a:ext>
            </a:extLst>
          </p:cNvPr>
          <p:cNvSpPr txBox="1"/>
          <p:nvPr/>
        </p:nvSpPr>
        <p:spPr>
          <a:xfrm>
            <a:off x="1735950" y="2521120"/>
            <a:ext cx="158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Земля</a:t>
            </a:r>
          </a:p>
        </p:txBody>
      </p:sp>
    </p:spTree>
    <p:extLst>
      <p:ext uri="{BB962C8B-B14F-4D97-AF65-F5344CB8AC3E}">
        <p14:creationId xmlns:p14="http://schemas.microsoft.com/office/powerpoint/2010/main" val="283212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EA544C6-BF61-48D0-B1DE-B964448BC0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7" t="7282" r="16744" b="4741"/>
          <a:stretch/>
        </p:blipFill>
        <p:spPr>
          <a:xfrm>
            <a:off x="6040566" y="3790950"/>
            <a:ext cx="2649091" cy="26949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F71B0F-30A7-45FA-942E-460D23F672CF}"/>
              </a:ext>
            </a:extLst>
          </p:cNvPr>
          <p:cNvSpPr txBox="1"/>
          <p:nvPr/>
        </p:nvSpPr>
        <p:spPr>
          <a:xfrm>
            <a:off x="6040566" y="3112375"/>
            <a:ext cx="2627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 smtClean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Изначальное изображение</a:t>
            </a:r>
            <a:endParaRPr lang="ru-RU" sz="1600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74" y="1237876"/>
            <a:ext cx="5343588" cy="4394828"/>
          </a:xfrm>
          <a:prstGeom prst="rect">
            <a:avLst/>
          </a:prstGeom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9EBC7BEA-82D3-4BFA-9A2D-F044F0874EF6}"/>
              </a:ext>
            </a:extLst>
          </p:cNvPr>
          <p:cNvCxnSpPr>
            <a:cxnSpLocks/>
          </p:cNvCxnSpPr>
          <p:nvPr/>
        </p:nvCxnSpPr>
        <p:spPr>
          <a:xfrm flipV="1">
            <a:off x="4838700" y="1709928"/>
            <a:ext cx="1223772" cy="125711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352711"/>
          </a:xfrm>
        </p:spPr>
        <p:txBody>
          <a:bodyPr>
            <a:normAutofit fontScale="90000"/>
          </a:bodyPr>
          <a:lstStyle/>
          <a:p>
            <a:r>
              <a:rPr lang="ru-RU" dirty="0"/>
              <a:t>Коэффициент эксцесса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547A0A-56BB-4F7B-AFAC-089906AA16B9}"/>
              </a:ext>
            </a:extLst>
          </p:cNvPr>
          <p:cNvSpPr txBox="1"/>
          <p:nvPr/>
        </p:nvSpPr>
        <p:spPr>
          <a:xfrm>
            <a:off x="6062473" y="1379925"/>
            <a:ext cx="26052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Границы </a:t>
            </a:r>
            <a:r>
              <a:rPr lang="ru-RU" sz="2000" dirty="0" smtClean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полигонов льда по картам НИЦ «Планета» </a:t>
            </a:r>
            <a:endParaRPr lang="ru-RU" sz="2000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040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231" y="1511066"/>
            <a:ext cx="8229462" cy="266647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Определение границ</a:t>
            </a:r>
          </a:p>
        </p:txBody>
      </p:sp>
      <p:sp>
        <p:nvSpPr>
          <p:cNvPr id="9" name="Объект 3"/>
          <p:cNvSpPr>
            <a:spLocks noGrp="1"/>
          </p:cNvSpPr>
          <p:nvPr>
            <p:ph idx="1"/>
          </p:nvPr>
        </p:nvSpPr>
        <p:spPr>
          <a:xfrm>
            <a:off x="628650" y="1082050"/>
            <a:ext cx="7886700" cy="594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Продольный срез трека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7562D86-8B4F-46DA-8380-8DAB2FCB45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83" t="6173" r="31691" b="8105"/>
          <a:stretch/>
        </p:blipFill>
        <p:spPr>
          <a:xfrm>
            <a:off x="838199" y="4277072"/>
            <a:ext cx="7705493" cy="216566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2302" y="1775935"/>
            <a:ext cx="670989" cy="18589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391" y="3011636"/>
            <a:ext cx="799801" cy="18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77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388" y="3725347"/>
            <a:ext cx="8531139" cy="279851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A507F12-AADD-4598-AF5E-58DBB592D5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572" b="8257"/>
          <a:stretch/>
        </p:blipFill>
        <p:spPr>
          <a:xfrm>
            <a:off x="6631283" y="905101"/>
            <a:ext cx="1922164" cy="124905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Определение границ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30555" y="5124605"/>
            <a:ext cx="908876" cy="6674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/>
              <a:t>S(x)</a:t>
            </a:r>
            <a:endParaRPr lang="ru-RU" i="1" dirty="0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97202" y="4189541"/>
            <a:ext cx="1006398" cy="63708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G(x)</a:t>
            </a:r>
            <a:endParaRPr lang="ru-RU" i="1" dirty="0"/>
          </a:p>
        </p:txBody>
      </p:sp>
      <p:pic>
        <p:nvPicPr>
          <p:cNvPr id="13" name="Рисунок 1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123" y="1384862"/>
            <a:ext cx="2870955" cy="490249"/>
          </a:xfrm>
          <a:prstGeom prst="rect">
            <a:avLst/>
          </a:prstGeom>
        </p:spPr>
      </p:pic>
      <p:sp>
        <p:nvSpPr>
          <p:cNvPr id="9" name="Объект 3 1"/>
          <p:cNvSpPr txBox="1">
            <a:spLocks/>
          </p:cNvSpPr>
          <p:nvPr/>
        </p:nvSpPr>
        <p:spPr>
          <a:xfrm>
            <a:off x="754491" y="1432639"/>
            <a:ext cx="3655832" cy="61761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100" dirty="0"/>
              <a:t>Функция-детектор:</a:t>
            </a:r>
          </a:p>
          <a:p>
            <a:pPr marL="0" indent="0">
              <a:buNone/>
            </a:pPr>
            <a:endParaRPr lang="ru-RU" sz="2100" dirty="0"/>
          </a:p>
        </p:txBody>
      </p:sp>
      <p:pic>
        <p:nvPicPr>
          <p:cNvPr id="16" name="Рисунок 1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559" y="2278527"/>
            <a:ext cx="4895999" cy="1106286"/>
          </a:xfrm>
          <a:prstGeom prst="rect">
            <a:avLst/>
          </a:prstGeom>
        </p:spPr>
      </p:pic>
      <p:sp>
        <p:nvSpPr>
          <p:cNvPr id="14" name="Объект 3 2"/>
          <p:cNvSpPr txBox="1">
            <a:spLocks/>
          </p:cNvSpPr>
          <p:nvPr/>
        </p:nvSpPr>
        <p:spPr>
          <a:xfrm>
            <a:off x="754491" y="2628911"/>
            <a:ext cx="3655832" cy="61761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100" dirty="0"/>
              <a:t>Детектирование: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85227" y="3317396"/>
            <a:ext cx="2255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[J. Canny (</a:t>
            </a:r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198</a:t>
            </a:r>
            <a:r>
              <a:rPr lang="en-US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6)]</a:t>
            </a:r>
            <a:endParaRPr lang="ru-RU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637760D4-4649-4C20-A050-6F06EB8EC371}"/>
              </a:ext>
            </a:extLst>
          </p:cNvPr>
          <p:cNvSpPr/>
          <p:nvPr/>
        </p:nvSpPr>
        <p:spPr>
          <a:xfrm>
            <a:off x="3630304" y="2729552"/>
            <a:ext cx="300251" cy="3451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8937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Разметка трека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BD67BA-ABCE-4F02-894A-46B9F8A9D7B9}"/>
              </a:ext>
            </a:extLst>
          </p:cNvPr>
          <p:cNvSpPr txBox="1"/>
          <p:nvPr/>
        </p:nvSpPr>
        <p:spPr>
          <a:xfrm>
            <a:off x="5113455" y="2897199"/>
            <a:ext cx="37401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Размеченные карты льда и границ</a:t>
            </a:r>
          </a:p>
          <a:p>
            <a:r>
              <a:rPr lang="ru-RU" sz="2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	- Не размеченная область</a:t>
            </a:r>
          </a:p>
          <a:p>
            <a:r>
              <a:rPr lang="ru-RU" sz="2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	- Лед</a:t>
            </a:r>
          </a:p>
          <a:p>
            <a:r>
              <a:rPr lang="ru-RU" sz="2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	- Граница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3CD8BF-C16D-4FDF-821B-6B3D702EA708}"/>
              </a:ext>
            </a:extLst>
          </p:cNvPr>
          <p:cNvSpPr txBox="1"/>
          <p:nvPr/>
        </p:nvSpPr>
        <p:spPr>
          <a:xfrm>
            <a:off x="5113457" y="5111260"/>
            <a:ext cx="3468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Совмещенная разметка с заполнением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2F4068-44C0-4D43-BB38-FDD65DE0BE4C}"/>
              </a:ext>
            </a:extLst>
          </p:cNvPr>
          <p:cNvSpPr txBox="1"/>
          <p:nvPr/>
        </p:nvSpPr>
        <p:spPr>
          <a:xfrm>
            <a:off x="5113456" y="1391024"/>
            <a:ext cx="34685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Изначальные</a:t>
            </a:r>
          </a:p>
          <a:p>
            <a:r>
              <a:rPr lang="ru-RU" sz="24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данные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5AE7002-954A-4204-B6E1-E66A53F3638A}"/>
              </a:ext>
            </a:extLst>
          </p:cNvPr>
          <p:cNvSpPr/>
          <p:nvPr/>
        </p:nvSpPr>
        <p:spPr>
          <a:xfrm>
            <a:off x="5259070" y="3960371"/>
            <a:ext cx="276588" cy="176200"/>
          </a:xfrm>
          <a:prstGeom prst="rect">
            <a:avLst/>
          </a:prstGeom>
          <a:solidFill>
            <a:srgbClr val="0F5B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6ADAF62C-2707-47D6-9BE6-C77A5F649BD8}"/>
              </a:ext>
            </a:extLst>
          </p:cNvPr>
          <p:cNvSpPr/>
          <p:nvPr/>
        </p:nvSpPr>
        <p:spPr>
          <a:xfrm>
            <a:off x="5259070" y="4244393"/>
            <a:ext cx="276588" cy="176200"/>
          </a:xfrm>
          <a:prstGeom prst="rect">
            <a:avLst/>
          </a:prstGeom>
          <a:solidFill>
            <a:srgbClr val="FFFF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2FB47E7E-C2C2-40DC-85E9-B93A1C19B30A}"/>
              </a:ext>
            </a:extLst>
          </p:cNvPr>
          <p:cNvSpPr/>
          <p:nvPr/>
        </p:nvSpPr>
        <p:spPr>
          <a:xfrm>
            <a:off x="5263421" y="3668628"/>
            <a:ext cx="276588" cy="176200"/>
          </a:xfrm>
          <a:prstGeom prst="rect">
            <a:avLst/>
          </a:prstGeom>
          <a:solidFill>
            <a:srgbClr val="352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r="38854"/>
          <a:stretch/>
        </p:blipFill>
        <p:spPr>
          <a:xfrm>
            <a:off x="399005" y="2803484"/>
            <a:ext cx="4496845" cy="200700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r="38725"/>
          <a:stretch/>
        </p:blipFill>
        <p:spPr>
          <a:xfrm>
            <a:off x="389479" y="4780572"/>
            <a:ext cx="4506371" cy="2017192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3" t="-10396" r="60019" b="10396"/>
          <a:stretch/>
        </p:blipFill>
        <p:spPr>
          <a:xfrm>
            <a:off x="628650" y="692978"/>
            <a:ext cx="4267200" cy="2015588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 rotWithShape="1">
          <a:blip r:embed="rId2"/>
          <a:srcRect t="89526" r="38854"/>
          <a:stretch/>
        </p:blipFill>
        <p:spPr>
          <a:xfrm>
            <a:off x="418056" y="2666999"/>
            <a:ext cx="4496845" cy="210213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 rotWithShape="1">
          <a:blip r:embed="rId2"/>
          <a:srcRect r="97137" b="6188"/>
          <a:stretch/>
        </p:blipFill>
        <p:spPr>
          <a:xfrm>
            <a:off x="418055" y="868598"/>
            <a:ext cx="210594" cy="188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389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63" y="1816202"/>
            <a:ext cx="4198637" cy="3766562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Результаты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537642-92BC-41BB-959E-79011DA81CC7}"/>
              </a:ext>
            </a:extLst>
          </p:cNvPr>
          <p:cNvSpPr txBox="1"/>
          <p:nvPr/>
        </p:nvSpPr>
        <p:spPr>
          <a:xfrm>
            <a:off x="695739" y="1169870"/>
            <a:ext cx="3876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Результат разметки</a:t>
            </a:r>
          </a:p>
          <a:p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27.12.2016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B6200D-7A5B-4F47-A729-DD38D2133DAF}"/>
              </a:ext>
            </a:extLst>
          </p:cNvPr>
          <p:cNvSpPr txBox="1"/>
          <p:nvPr/>
        </p:nvSpPr>
        <p:spPr>
          <a:xfrm>
            <a:off x="4894377" y="1150609"/>
            <a:ext cx="3789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Карта НИЦ Планета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00A811-797B-4C33-B1E9-D02E6A69CBC9}"/>
              </a:ext>
            </a:extLst>
          </p:cNvPr>
          <p:cNvSpPr txBox="1"/>
          <p:nvPr/>
        </p:nvSpPr>
        <p:spPr>
          <a:xfrm>
            <a:off x="3041455" y="6014404"/>
            <a:ext cx="35893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Границы полигонов 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5794A0B-9E4C-427C-9041-4C22631BE68D}"/>
              </a:ext>
            </a:extLst>
          </p:cNvPr>
          <p:cNvCxnSpPr>
            <a:cxnSpLocks/>
          </p:cNvCxnSpPr>
          <p:nvPr/>
        </p:nvCxnSpPr>
        <p:spPr>
          <a:xfrm>
            <a:off x="2705100" y="5172075"/>
            <a:ext cx="1238250" cy="84232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259" y="1806125"/>
            <a:ext cx="4207215" cy="374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503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Введение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6" r="16342" b="8380"/>
          <a:stretch/>
        </p:blipFill>
        <p:spPr>
          <a:xfrm>
            <a:off x="201168" y="2438905"/>
            <a:ext cx="5652863" cy="3952752"/>
          </a:xfr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27" t="15075" r="29111" b="33624"/>
          <a:stretch/>
        </p:blipFill>
        <p:spPr>
          <a:xfrm>
            <a:off x="5854031" y="1072427"/>
            <a:ext cx="2531022" cy="5197281"/>
          </a:xfrm>
          <a:prstGeom prst="rect">
            <a:avLst/>
          </a:prstGeom>
        </p:spPr>
      </p:pic>
      <p:sp>
        <p:nvSpPr>
          <p:cNvPr id="6" name="Объект 2"/>
          <p:cNvSpPr txBox="1">
            <a:spLocks/>
          </p:cNvSpPr>
          <p:nvPr/>
        </p:nvSpPr>
        <p:spPr>
          <a:xfrm>
            <a:off x="628650" y="970672"/>
            <a:ext cx="7886700" cy="5168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/>
              <a:t>Спутниковые снимки Охотского моря.</a:t>
            </a:r>
          </a:p>
          <a:p>
            <a:pPr marL="0" indent="0">
              <a:buNone/>
            </a:pPr>
            <a:r>
              <a:rPr lang="ru-RU" sz="1800" dirty="0"/>
              <a:t>27.12.2016 (</a:t>
            </a:r>
            <a:r>
              <a:rPr lang="en-US" sz="1800" dirty="0"/>
              <a:t>MODIS</a:t>
            </a:r>
            <a:r>
              <a:rPr lang="ru-RU" sz="1800" dirty="0"/>
              <a:t>) – снизу</a:t>
            </a:r>
          </a:p>
          <a:p>
            <a:pPr marL="0" indent="0">
              <a:buNone/>
            </a:pPr>
            <a:r>
              <a:rPr lang="ru-RU" sz="1800" dirty="0"/>
              <a:t>23.03.2010 - справа</a:t>
            </a:r>
          </a:p>
        </p:txBody>
      </p:sp>
    </p:spTree>
    <p:extLst>
      <p:ext uri="{BB962C8B-B14F-4D97-AF65-F5344CB8AC3E}">
        <p14:creationId xmlns:p14="http://schemas.microsoft.com/office/powerpoint/2010/main" val="36966914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Результаты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537642-92BC-41BB-959E-79011DA81CC7}"/>
              </a:ext>
            </a:extLst>
          </p:cNvPr>
          <p:cNvSpPr txBox="1"/>
          <p:nvPr/>
        </p:nvSpPr>
        <p:spPr>
          <a:xfrm>
            <a:off x="697219" y="1430347"/>
            <a:ext cx="3264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Результат разметки</a:t>
            </a:r>
          </a:p>
          <a:p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27.12.2016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CCB63F-EA61-4068-8DB4-51304833CB8C}"/>
              </a:ext>
            </a:extLst>
          </p:cNvPr>
          <p:cNvSpPr txBox="1"/>
          <p:nvPr/>
        </p:nvSpPr>
        <p:spPr>
          <a:xfrm>
            <a:off x="4988996" y="1475654"/>
            <a:ext cx="3526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Данные радиометра</a:t>
            </a:r>
            <a:r>
              <a:rPr lang="en-US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  36.6 </a:t>
            </a:r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ГГц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1050" y="2211684"/>
            <a:ext cx="4192382" cy="3391826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2211684"/>
            <a:ext cx="4325838" cy="348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17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Итоги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1005851"/>
            <a:ext cx="7886700" cy="5136532"/>
          </a:xfrm>
        </p:spPr>
        <p:txBody>
          <a:bodyPr>
            <a:normAutofit/>
          </a:bodyPr>
          <a:lstStyle/>
          <a:p>
            <a:r>
              <a:rPr lang="ru-RU" sz="2400" dirty="0"/>
              <a:t>Реализован метод </a:t>
            </a:r>
            <a:r>
              <a:rPr lang="ru-RU" sz="2400" dirty="0" smtClean="0"/>
              <a:t>детектирования </a:t>
            </a:r>
            <a:r>
              <a:rPr lang="ru-RU" sz="2400" dirty="0"/>
              <a:t>ледяного покрова по </a:t>
            </a:r>
            <a:r>
              <a:rPr lang="ru-RU" sz="2400" dirty="0" smtClean="0"/>
              <a:t>эксцессу </a:t>
            </a:r>
            <a:r>
              <a:rPr lang="ru-RU" sz="2400" dirty="0"/>
              <a:t>угловой </a:t>
            </a:r>
            <a:r>
              <a:rPr lang="ru-RU" sz="2400" dirty="0" smtClean="0"/>
              <a:t>зависимости плотности зеркальных площадок, </a:t>
            </a:r>
            <a:r>
              <a:rPr lang="ru-RU" sz="2400" dirty="0"/>
              <a:t>используя </a:t>
            </a:r>
            <a:r>
              <a:rPr lang="ru-RU" sz="2400" dirty="0" smtClean="0"/>
              <a:t>данные радара </a:t>
            </a:r>
            <a:r>
              <a:rPr lang="en-US" sz="2400" dirty="0" smtClean="0"/>
              <a:t>DPR </a:t>
            </a:r>
            <a:r>
              <a:rPr lang="ru-RU" sz="2400" dirty="0" smtClean="0"/>
              <a:t>спутника </a:t>
            </a:r>
            <a:r>
              <a:rPr lang="en-US" sz="2400" dirty="0" smtClean="0"/>
              <a:t>GPM</a:t>
            </a:r>
            <a:r>
              <a:rPr lang="ru-RU" sz="2400" dirty="0" smtClean="0"/>
              <a:t>.</a:t>
            </a:r>
            <a:endParaRPr lang="ru-RU" sz="2400" dirty="0"/>
          </a:p>
          <a:p>
            <a:r>
              <a:rPr lang="ru-RU" sz="2400" dirty="0"/>
              <a:t>Алгоритм хорошо работает при наличии на срезе одного типа отражающей поверхности.</a:t>
            </a:r>
          </a:p>
          <a:p>
            <a:r>
              <a:rPr lang="ru-RU" sz="2400" dirty="0" smtClean="0"/>
              <a:t>Существуют возможности улучшить алгоритм. Например, брать половину трека ввиду симметрии.</a:t>
            </a:r>
          </a:p>
          <a:p>
            <a:r>
              <a:rPr lang="ru-RU" sz="2400" dirty="0" smtClean="0"/>
              <a:t>Существуют перспективы машинного обучения (решения задачи классификации)</a:t>
            </a:r>
            <a:endParaRPr lang="ru-RU" sz="2400" dirty="0"/>
          </a:p>
          <a:p>
            <a:endParaRPr lang="ru-RU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99001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-269115"/>
            <a:ext cx="7772400" cy="1889368"/>
          </a:xfrm>
        </p:spPr>
        <p:txBody>
          <a:bodyPr>
            <a:normAutofit/>
          </a:bodyPr>
          <a:lstStyle/>
          <a:p>
            <a:r>
              <a:rPr lang="ru-RU" sz="48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Спасибо за внимание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7514">
            <a:off x="2441372" y="1853431"/>
            <a:ext cx="4313926" cy="2322697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91E3577-FE65-4E73-A00F-EA08351DD8E7}"/>
              </a:ext>
            </a:extLst>
          </p:cNvPr>
          <p:cNvSpPr txBox="1">
            <a:spLocks/>
          </p:cNvSpPr>
          <p:nvPr/>
        </p:nvSpPr>
        <p:spPr>
          <a:xfrm>
            <a:off x="688072" y="5636524"/>
            <a:ext cx="7772400" cy="7779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  <a:hlinkClick r:id="rId3"/>
              </a:rPr>
              <a:t>alexander.p.shikov@gmail.com</a:t>
            </a:r>
            <a:endParaRPr lang="en-US" sz="2000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  <a:p>
            <a:endParaRPr lang="ru-RU" sz="2000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97282072-156F-4CE7-A545-AA5C76B374A2}"/>
              </a:ext>
            </a:extLst>
          </p:cNvPr>
          <p:cNvSpPr txBox="1">
            <a:spLocks/>
          </p:cNvSpPr>
          <p:nvPr/>
        </p:nvSpPr>
        <p:spPr>
          <a:xfrm>
            <a:off x="712135" y="4585828"/>
            <a:ext cx="7772400" cy="7779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Выражаем благодарность коллегам из НИЦ «Планета»</a:t>
            </a:r>
          </a:p>
          <a:p>
            <a:r>
              <a:rPr lang="ru-RU" sz="2000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за предоставленные карты ледяного покрова</a:t>
            </a:r>
            <a:endParaRPr lang="en-US" sz="2000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  <a:p>
            <a:endParaRPr lang="ru-RU" sz="2000" dirty="0">
              <a:latin typeface="CMU Serif" panose="02000603000000000000" pitchFamily="50" charset="0"/>
              <a:ea typeface="CMU Serif" panose="02000603000000000000" pitchFamily="50" charset="0"/>
              <a:cs typeface="CMU Serif" panose="02000603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5652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2873" y="3684462"/>
            <a:ext cx="3512478" cy="287154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9550" y="1245522"/>
            <a:ext cx="3184568" cy="255286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УЭПР </a:t>
            </a:r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628650" y="1005850"/>
            <a:ext cx="7886700" cy="2594600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/>
              <a:t>Эффективная площадь рассеивания:</a:t>
            </a:r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endParaRPr lang="ru-RU" sz="2400" dirty="0" smtClean="0"/>
          </a:p>
          <a:p>
            <a:pPr marL="0" indent="0">
              <a:buNone/>
            </a:pPr>
            <a:r>
              <a:rPr lang="ru-RU" sz="2400" dirty="0" smtClean="0"/>
              <a:t>Удельная </a:t>
            </a:r>
            <a:r>
              <a:rPr lang="ru-RU" sz="2400" dirty="0"/>
              <a:t>эффективная площадь рассеивания: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389" y="1781010"/>
            <a:ext cx="2271857" cy="56732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455" y="3684462"/>
            <a:ext cx="2687723" cy="567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073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Коэффициент эксцесса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A14FB4D-D321-4DED-B9F6-1F73980A9BE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783" y="1355380"/>
            <a:ext cx="5467489" cy="74327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CB0FADD-5BB2-4B12-B928-4AA08A2B033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1" y="2516700"/>
            <a:ext cx="3943350" cy="40192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6211419-AC06-4594-B23F-AAE74198C6DA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96" y="3115938"/>
            <a:ext cx="3943350" cy="84419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DD3CC7E-E727-44AE-96F2-9712F20C785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309" y="2873619"/>
            <a:ext cx="3446040" cy="395516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B2B3589-6CE7-4112-B60C-55B3A5A990B0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725" y="4489848"/>
            <a:ext cx="5522547" cy="630256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6C22C1C-B949-442C-B966-BD73EBF02F2F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984" y="5470612"/>
            <a:ext cx="4628031" cy="111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3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Спутниковый мониторинг</a:t>
            </a: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628650" y="1197941"/>
            <a:ext cx="7886700" cy="384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/>
              <a:t>Облачность. О. Сахалин </a:t>
            </a:r>
            <a:endParaRPr lang="en-US" sz="18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863" y="2218944"/>
            <a:ext cx="2405758" cy="419487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r="11989"/>
          <a:stretch/>
        </p:blipFill>
        <p:spPr>
          <a:xfrm>
            <a:off x="3487870" y="2218944"/>
            <a:ext cx="2215174" cy="419487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612279-2CD0-49D7-9ED5-0F9EE50355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70" t="9127" r="38923" b="9098"/>
          <a:stretch/>
        </p:blipFill>
        <p:spPr>
          <a:xfrm>
            <a:off x="6105376" y="2218942"/>
            <a:ext cx="2215174" cy="41948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B8A937-FE99-48C5-B5E5-B3A1D6CC385E}"/>
              </a:ext>
            </a:extLst>
          </p:cNvPr>
          <p:cNvSpPr txBox="1"/>
          <p:nvPr/>
        </p:nvSpPr>
        <p:spPr>
          <a:xfrm>
            <a:off x="747863" y="1800667"/>
            <a:ext cx="2405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05</a:t>
            </a:r>
            <a:r>
              <a:rPr lang="ru-RU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.</a:t>
            </a:r>
            <a:r>
              <a:rPr lang="en-US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04</a:t>
            </a:r>
            <a:r>
              <a:rPr lang="ru-RU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.201</a:t>
            </a:r>
            <a:r>
              <a:rPr lang="en-US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9 </a:t>
            </a:r>
            <a:r>
              <a:rPr lang="ru-RU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(</a:t>
            </a:r>
            <a:r>
              <a:rPr lang="en-US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MODIS</a:t>
            </a:r>
            <a:r>
              <a:rPr lang="ru-RU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)</a:t>
            </a:r>
          </a:p>
          <a:p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916D17-BCB4-4181-B66C-C3D96C64D9EA}"/>
              </a:ext>
            </a:extLst>
          </p:cNvPr>
          <p:cNvSpPr txBox="1"/>
          <p:nvPr/>
        </p:nvSpPr>
        <p:spPr>
          <a:xfrm>
            <a:off x="3403160" y="1799020"/>
            <a:ext cx="2405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10.04.2019</a:t>
            </a:r>
            <a:r>
              <a:rPr lang="ru-RU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 (</a:t>
            </a:r>
            <a:r>
              <a:rPr lang="en-US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MODIS</a:t>
            </a:r>
            <a:r>
              <a:rPr lang="ru-RU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)</a:t>
            </a:r>
          </a:p>
          <a:p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4689CA-4C7A-40E5-A8F7-73948BCC770C}"/>
              </a:ext>
            </a:extLst>
          </p:cNvPr>
          <p:cNvSpPr txBox="1"/>
          <p:nvPr/>
        </p:nvSpPr>
        <p:spPr>
          <a:xfrm>
            <a:off x="6010084" y="1800666"/>
            <a:ext cx="2405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05.04.2019</a:t>
            </a:r>
            <a:r>
              <a:rPr lang="ru-RU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 (</a:t>
            </a:r>
            <a:r>
              <a:rPr lang="en-US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DPR</a:t>
            </a:r>
            <a:r>
              <a:rPr lang="ru-RU" dirty="0">
                <a:latin typeface="CMU Serif" panose="020B0604020202020204" charset="0"/>
                <a:ea typeface="CMU Serif" panose="020B0604020202020204" charset="0"/>
                <a:cs typeface="CMU Serif" panose="020B0604020202020204" charset="0"/>
              </a:rPr>
              <a:t>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6519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100" y="2020971"/>
            <a:ext cx="3721747" cy="459515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5334">
            <a:off x="323450" y="3211983"/>
            <a:ext cx="4561023" cy="245573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Спутник </a:t>
            </a:r>
            <a:r>
              <a:rPr lang="en-US" dirty="0"/>
              <a:t>GPM : DPR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980694"/>
            <a:ext cx="7886700" cy="5196269"/>
          </a:xfrm>
        </p:spPr>
        <p:txBody>
          <a:bodyPr/>
          <a:lstStyle/>
          <a:p>
            <a:r>
              <a:rPr lang="en-US" sz="1800" dirty="0"/>
              <a:t>Ku</a:t>
            </a:r>
            <a:r>
              <a:rPr lang="ru-RU" sz="1800" dirty="0"/>
              <a:t> - диапазон -  13.6 ГГц</a:t>
            </a:r>
            <a:r>
              <a:rPr lang="en-US" sz="1800" dirty="0"/>
              <a:t>, </a:t>
            </a:r>
            <a:r>
              <a:rPr lang="en-US" sz="1800" dirty="0" err="1"/>
              <a:t>Ka</a:t>
            </a:r>
            <a:r>
              <a:rPr lang="ru-RU" sz="1800" dirty="0"/>
              <a:t> – диапазон – 35 ГГц </a:t>
            </a:r>
          </a:p>
          <a:p>
            <a:r>
              <a:rPr lang="ru-RU" sz="1800" dirty="0"/>
              <a:t>Сканирование перпендикулярно направлению полета в диапазоне углов </a:t>
            </a:r>
            <a:r>
              <a:rPr lang="en-US" sz="1800" dirty="0"/>
              <a:t>[-18</a:t>
            </a:r>
            <a:r>
              <a:rPr lang="en-US" sz="1800" baseline="30000" dirty="0"/>
              <a:t>◦</a:t>
            </a:r>
            <a:r>
              <a:rPr lang="en-US" sz="1800" dirty="0"/>
              <a:t>,18</a:t>
            </a:r>
            <a:r>
              <a:rPr lang="en-US" sz="1800" baseline="30000" dirty="0"/>
              <a:t>◦</a:t>
            </a:r>
            <a:r>
              <a:rPr lang="en-US" sz="1800" dirty="0"/>
              <a:t>]</a:t>
            </a:r>
            <a:r>
              <a:rPr lang="ru-RU" sz="1800" dirty="0"/>
              <a:t>.</a:t>
            </a:r>
            <a:endParaRPr lang="en-US" sz="1800" dirty="0"/>
          </a:p>
          <a:p>
            <a:r>
              <a:rPr lang="ru-RU" sz="1800" dirty="0"/>
              <a:t>Ширина полосы 245 км.</a:t>
            </a:r>
          </a:p>
          <a:p>
            <a:r>
              <a:rPr lang="ru-RU" sz="1800" dirty="0"/>
              <a:t>Пятно засветки </a:t>
            </a:r>
            <a:r>
              <a:rPr lang="en-US" sz="1800" dirty="0"/>
              <a:t>5</a:t>
            </a:r>
            <a:r>
              <a:rPr lang="ru-RU" sz="1800" dirty="0"/>
              <a:t> км</a:t>
            </a:r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12FCA8-0D37-4BA3-9391-36F2CFC22046}"/>
              </a:ext>
            </a:extLst>
          </p:cNvPr>
          <p:cNvSpPr txBox="1"/>
          <p:nvPr/>
        </p:nvSpPr>
        <p:spPr>
          <a:xfrm>
            <a:off x="628650" y="5507974"/>
            <a:ext cx="2054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Ku-</a:t>
            </a:r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радар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FFA198AE-CF1B-415F-BAD8-FC9A0175A674}"/>
              </a:ext>
            </a:extLst>
          </p:cNvPr>
          <p:cNvCxnSpPr>
            <a:cxnSpLocks/>
          </p:cNvCxnSpPr>
          <p:nvPr/>
        </p:nvCxnSpPr>
        <p:spPr>
          <a:xfrm flipV="1">
            <a:off x="1464850" y="5108714"/>
            <a:ext cx="821150" cy="399260"/>
          </a:xfrm>
          <a:prstGeom prst="line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C6298B7-5EAD-4506-AD4E-D467547133FF}"/>
              </a:ext>
            </a:extLst>
          </p:cNvPr>
          <p:cNvSpPr txBox="1"/>
          <p:nvPr/>
        </p:nvSpPr>
        <p:spPr>
          <a:xfrm>
            <a:off x="3332750" y="5657803"/>
            <a:ext cx="2054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Радиометр</a:t>
            </a: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ECC015DD-1B4E-4A2B-AC89-41F43D1C6FC8}"/>
              </a:ext>
            </a:extLst>
          </p:cNvPr>
          <p:cNvCxnSpPr>
            <a:cxnSpLocks/>
          </p:cNvCxnSpPr>
          <p:nvPr/>
        </p:nvCxnSpPr>
        <p:spPr>
          <a:xfrm>
            <a:off x="2286000" y="3965148"/>
            <a:ext cx="1352050" cy="1692656"/>
          </a:xfrm>
          <a:prstGeom prst="line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2659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Спутник </a:t>
            </a:r>
            <a:r>
              <a:rPr lang="en-US" dirty="0"/>
              <a:t>GPM : DPR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11530" y="1546307"/>
            <a:ext cx="3220974" cy="38712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dirty="0"/>
              <a:t>27.12.2016 – Ku-</a:t>
            </a:r>
            <a:r>
              <a:rPr lang="ru-RU" sz="1800" dirty="0"/>
              <a:t>диапазон</a:t>
            </a:r>
          </a:p>
          <a:p>
            <a:pPr marL="0" indent="0" algn="ctr">
              <a:buNone/>
            </a:pPr>
            <a:endParaRPr lang="ru-RU" sz="18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364958" y="3028950"/>
            <a:ext cx="1121569" cy="3286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9" name="Объект 2"/>
          <p:cNvSpPr txBox="1">
            <a:spLocks/>
          </p:cNvSpPr>
          <p:nvPr/>
        </p:nvSpPr>
        <p:spPr>
          <a:xfrm>
            <a:off x="4890415" y="1594535"/>
            <a:ext cx="3606533" cy="596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1800" dirty="0" smtClean="0"/>
              <a:t>Оптическое </a:t>
            </a:r>
            <a:r>
              <a:rPr lang="ru-RU" sz="1800" dirty="0"/>
              <a:t>изображение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ru-RU" sz="18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6E7E845-6CC1-49AC-A49D-A94B2F7AF1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7" t="7282" r="14152" b="2675"/>
          <a:stretch/>
        </p:blipFill>
        <p:spPr>
          <a:xfrm>
            <a:off x="95624" y="1947154"/>
            <a:ext cx="4753089" cy="441880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5"/>
          <a:srcRect l="4769" r="16156"/>
          <a:stretch/>
        </p:blipFill>
        <p:spPr>
          <a:xfrm>
            <a:off x="4870973" y="2066544"/>
            <a:ext cx="3625976" cy="395892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4080000-1EA4-4809-B228-98CE988B334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445" y="1835404"/>
            <a:ext cx="527837" cy="19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17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Спутник </a:t>
            </a:r>
            <a:r>
              <a:rPr lang="en-US" dirty="0"/>
              <a:t>GPM : DPR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11530" y="1546307"/>
            <a:ext cx="3220974" cy="38712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dirty="0"/>
              <a:t>27.12.2016 – Ku-</a:t>
            </a:r>
            <a:r>
              <a:rPr lang="ru-RU" sz="1800" dirty="0"/>
              <a:t>диапазон</a:t>
            </a:r>
          </a:p>
          <a:p>
            <a:pPr marL="0" indent="0" algn="ctr">
              <a:buNone/>
            </a:pPr>
            <a:endParaRPr lang="ru-RU" sz="18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364958" y="3028950"/>
            <a:ext cx="1121569" cy="3286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9" name="Объект 2"/>
          <p:cNvSpPr txBox="1">
            <a:spLocks/>
          </p:cNvSpPr>
          <p:nvPr/>
        </p:nvSpPr>
        <p:spPr>
          <a:xfrm>
            <a:off x="4890415" y="1594535"/>
            <a:ext cx="3606533" cy="596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1800" dirty="0" smtClean="0"/>
              <a:t>Оптическое </a:t>
            </a:r>
            <a:r>
              <a:rPr lang="ru-RU" sz="1800" dirty="0"/>
              <a:t>изображение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ru-RU" sz="18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6E7E845-6CC1-49AC-A49D-A94B2F7AF1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7" t="7282" r="14152" b="2675"/>
          <a:stretch/>
        </p:blipFill>
        <p:spPr>
          <a:xfrm>
            <a:off x="95624" y="1947154"/>
            <a:ext cx="4753089" cy="441880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5"/>
          <a:srcRect l="4769" r="16156"/>
          <a:stretch/>
        </p:blipFill>
        <p:spPr>
          <a:xfrm>
            <a:off x="4870973" y="2066544"/>
            <a:ext cx="3625976" cy="3958922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DA43835-B053-4951-9550-7C426A065D35}"/>
              </a:ext>
            </a:extLst>
          </p:cNvPr>
          <p:cNvSpPr/>
          <p:nvPr/>
        </p:nvSpPr>
        <p:spPr>
          <a:xfrm>
            <a:off x="5154579" y="2700326"/>
            <a:ext cx="1260129" cy="11041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B7175D7-197B-4C84-B87F-2E7C85B21FA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445" y="1835404"/>
            <a:ext cx="527837" cy="19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733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F12DA04-C8A2-43D5-81A0-82491723F6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7" t="7282" r="16744" b="4741"/>
          <a:stretch/>
        </p:blipFill>
        <p:spPr>
          <a:xfrm>
            <a:off x="384147" y="1707707"/>
            <a:ext cx="4075311" cy="4145916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Спутник </a:t>
            </a:r>
            <a:r>
              <a:rPr lang="en-US" dirty="0"/>
              <a:t>GPM : DPR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4147" y="1283419"/>
            <a:ext cx="3911309" cy="4535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/>
              <a:t>27.12.2016</a:t>
            </a:r>
            <a:endParaRPr lang="ru-RU" sz="20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364958" y="3028950"/>
            <a:ext cx="1121569" cy="3286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cxnSp>
        <p:nvCxnSpPr>
          <p:cNvPr id="11" name="Прямая соединительная линия 10"/>
          <p:cNvCxnSpPr>
            <a:cxnSpLocks/>
          </p:cNvCxnSpPr>
          <p:nvPr/>
        </p:nvCxnSpPr>
        <p:spPr>
          <a:xfrm flipV="1">
            <a:off x="1533378" y="3028950"/>
            <a:ext cx="886265" cy="1022545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/>
          <p:cNvCxnSpPr>
            <a:cxnSpLocks/>
          </p:cNvCxnSpPr>
          <p:nvPr/>
        </p:nvCxnSpPr>
        <p:spPr>
          <a:xfrm flipV="1">
            <a:off x="2729132" y="4098095"/>
            <a:ext cx="886265" cy="10228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F47B631-646E-42F5-9B39-8C2FBDF9F42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12" r="7478"/>
          <a:stretch/>
        </p:blipFill>
        <p:spPr>
          <a:xfrm>
            <a:off x="4295456" y="1831972"/>
            <a:ext cx="4311534" cy="39845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E0012A2-AF7E-4051-A229-B63C806A7235}"/>
              </a:ext>
            </a:extLst>
          </p:cNvPr>
          <p:cNvSpPr txBox="1"/>
          <p:nvPr/>
        </p:nvSpPr>
        <p:spPr>
          <a:xfrm>
            <a:off x="6271517" y="1448431"/>
            <a:ext cx="759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Лед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2CFFF1-19F1-471D-B6BF-892C9B823A93}"/>
              </a:ext>
            </a:extLst>
          </p:cNvPr>
          <p:cNvSpPr txBox="1"/>
          <p:nvPr/>
        </p:nvSpPr>
        <p:spPr>
          <a:xfrm>
            <a:off x="4782061" y="1444077"/>
            <a:ext cx="759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rPr>
              <a:t>Вода</a:t>
            </a:r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ED388CCE-6957-4D55-85F1-3C7DB7B2AAC3}"/>
              </a:ext>
            </a:extLst>
          </p:cNvPr>
          <p:cNvGrpSpPr/>
          <p:nvPr/>
        </p:nvGrpSpPr>
        <p:grpSpPr>
          <a:xfrm>
            <a:off x="5499512" y="1585435"/>
            <a:ext cx="479255" cy="136909"/>
            <a:chOff x="5499512" y="1585435"/>
            <a:chExt cx="479255" cy="136909"/>
          </a:xfrm>
        </p:grpSpPr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AF1AFD60-4765-4346-8EE4-C52E3592D4BB}"/>
                </a:ext>
              </a:extLst>
            </p:cNvPr>
            <p:cNvCxnSpPr>
              <a:cxnSpLocks/>
            </p:cNvCxnSpPr>
            <p:nvPr/>
          </p:nvCxnSpPr>
          <p:spPr>
            <a:xfrm>
              <a:off x="5499512" y="1657904"/>
              <a:ext cx="47925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Овал 20">
              <a:extLst>
                <a:ext uri="{FF2B5EF4-FFF2-40B4-BE49-F238E27FC236}">
                  <a16:creationId xmlns:a16="http://schemas.microsoft.com/office/drawing/2014/main" id="{22A43DDC-726F-4832-95C9-8EE2E4029888}"/>
                </a:ext>
              </a:extLst>
            </p:cNvPr>
            <p:cNvSpPr/>
            <p:nvPr/>
          </p:nvSpPr>
          <p:spPr>
            <a:xfrm>
              <a:off x="5676840" y="1585435"/>
              <a:ext cx="136909" cy="13690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D34CC26B-2CC2-43F9-B592-EC5AB0F494FE}"/>
              </a:ext>
            </a:extLst>
          </p:cNvPr>
          <p:cNvGrpSpPr/>
          <p:nvPr/>
        </p:nvGrpSpPr>
        <p:grpSpPr>
          <a:xfrm>
            <a:off x="6868481" y="1582254"/>
            <a:ext cx="479255" cy="136909"/>
            <a:chOff x="5379026" y="1261283"/>
            <a:chExt cx="479255" cy="136909"/>
          </a:xfrm>
        </p:grpSpPr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CD30E8FA-3CA9-45F2-87CD-E4B3B1561E16}"/>
                </a:ext>
              </a:extLst>
            </p:cNvPr>
            <p:cNvCxnSpPr>
              <a:cxnSpLocks/>
            </p:cNvCxnSpPr>
            <p:nvPr/>
          </p:nvCxnSpPr>
          <p:spPr>
            <a:xfrm>
              <a:off x="5379026" y="1336515"/>
              <a:ext cx="479255" cy="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0BB41701-BF2A-42B1-BFB9-D18B7E59486B}"/>
                </a:ext>
              </a:extLst>
            </p:cNvPr>
            <p:cNvSpPr/>
            <p:nvPr/>
          </p:nvSpPr>
          <p:spPr>
            <a:xfrm>
              <a:off x="5539931" y="1261283"/>
              <a:ext cx="136909" cy="136909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8EA6BE-B489-480A-A1E4-DC2C17C48FC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510" y="5853623"/>
            <a:ext cx="693333" cy="25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95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628650" y="1005849"/>
            <a:ext cx="7886700" cy="488160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Разработка алгоритма детектирования льда по данным двухчастотного радиолокатора </a:t>
            </a:r>
            <a:r>
              <a:rPr lang="en-US" sz="2000" dirty="0"/>
              <a:t>GPM</a:t>
            </a:r>
            <a:r>
              <a:rPr lang="ru-RU" sz="2000" dirty="0"/>
              <a:t>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Зная значение УЭПР для поперечного среза определить, является ли облучаемая поверхность льдом.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Основные под-задачи:</a:t>
            </a:r>
          </a:p>
          <a:p>
            <a:r>
              <a:rPr lang="ru-RU" sz="2000" dirty="0"/>
              <a:t>Анализ угловой зависимости сигнала</a:t>
            </a:r>
          </a:p>
          <a:p>
            <a:r>
              <a:rPr lang="ru-RU" sz="2000" dirty="0"/>
              <a:t>Обнаружение границ</a:t>
            </a:r>
          </a:p>
          <a:p>
            <a:r>
              <a:rPr lang="ru-RU" sz="2000" dirty="0"/>
              <a:t>Валидация алгоритма по картам и измерениям радиометра </a:t>
            </a:r>
          </a:p>
          <a:p>
            <a:pPr marL="0" indent="0"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806342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Разметка данных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00"/>
          <a:stretch/>
        </p:blipFill>
        <p:spPr>
          <a:xfrm>
            <a:off x="4265317" y="1085317"/>
            <a:ext cx="4545285" cy="5650992"/>
          </a:xfrm>
          <a:prstGeom prst="rect">
            <a:avLst/>
          </a:prstGeom>
        </p:spPr>
      </p:pic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628650" y="1085318"/>
            <a:ext cx="3636667" cy="1918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/>
              <a:t>Карты НИЦ «Планета»</a:t>
            </a:r>
          </a:p>
          <a:p>
            <a:pPr marL="0" indent="0">
              <a:buNone/>
            </a:pPr>
            <a:r>
              <a:rPr lang="ru-RU" sz="2000" dirty="0"/>
              <a:t>12.03.2017 – 14.03.2017</a:t>
            </a:r>
          </a:p>
          <a:p>
            <a:pPr marL="0" indent="0">
              <a:buNone/>
            </a:pPr>
            <a:r>
              <a:rPr lang="ru-RU" sz="2000" dirty="0"/>
              <a:t>Разметка по возрасту, типу, и т.д. :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628650" y="3044245"/>
            <a:ext cx="256032" cy="192024"/>
          </a:xfrm>
          <a:prstGeom prst="rect">
            <a:avLst/>
          </a:prstGeom>
          <a:solidFill>
            <a:srgbClr val="00F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628650" y="3405176"/>
            <a:ext cx="256032" cy="192024"/>
          </a:xfrm>
          <a:prstGeom prst="rect">
            <a:avLst/>
          </a:prstGeom>
          <a:solidFill>
            <a:srgbClr val="9800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628650" y="3782090"/>
            <a:ext cx="256032" cy="192024"/>
          </a:xfrm>
          <a:prstGeom prst="rect">
            <a:avLst/>
          </a:prstGeom>
          <a:solidFill>
            <a:srgbClr val="FF84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628650" y="4156650"/>
            <a:ext cx="256032" cy="192024"/>
          </a:xfrm>
          <a:prstGeom prst="rect">
            <a:avLst/>
          </a:prstGeom>
          <a:solidFill>
            <a:srgbClr val="006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637794" y="4531210"/>
            <a:ext cx="256032" cy="192024"/>
          </a:xfrm>
          <a:prstGeom prst="rect">
            <a:avLst/>
          </a:prstGeom>
          <a:solidFill>
            <a:srgbClr val="00C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бъект 5"/>
          <p:cNvSpPr txBox="1">
            <a:spLocks/>
          </p:cNvSpPr>
          <p:nvPr/>
        </p:nvSpPr>
        <p:spPr>
          <a:xfrm>
            <a:off x="704849" y="2966145"/>
            <a:ext cx="3636667" cy="1961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   - Тонкий лед (30-70 см)</a:t>
            </a:r>
            <a:endParaRPr lang="ru-RU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   - Серо-белый лед (15-30 см)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   - Серый лед (10-15 см)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   - </a:t>
            </a:r>
            <a:r>
              <a:rPr lang="ru-RU" sz="1800" dirty="0" err="1"/>
              <a:t>Нилас</a:t>
            </a:r>
            <a:r>
              <a:rPr lang="ru-RU" sz="1800" dirty="0"/>
              <a:t> (до 10 см)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   - Чистая вода</a:t>
            </a:r>
          </a:p>
        </p:txBody>
      </p:sp>
      <p:sp>
        <p:nvSpPr>
          <p:cNvPr id="13" name="Объект 5"/>
          <p:cNvSpPr txBox="1">
            <a:spLocks/>
          </p:cNvSpPr>
          <p:nvPr/>
        </p:nvSpPr>
        <p:spPr>
          <a:xfrm>
            <a:off x="628650" y="5404454"/>
            <a:ext cx="3789067" cy="1203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MU Serif" panose="02000603000000000000" pitchFamily="50" charset="0"/>
                <a:ea typeface="CMU Serif" panose="02000603000000000000" pitchFamily="50" charset="0"/>
                <a:cs typeface="CMU Serif" panose="02000603000000000000" pitchFamily="50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Области разбиты на полигоны, классифицированные по типу льда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0154152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6,7342"/>
  <p:tag name="ORIGINALWIDTH" val="341,2073"/>
  <p:tag name="LATEXADDIN" val="\documentclass{article}&#10;\usepackage{amsmath}&#10;\pagestyle{empty}&#10;\begin{document}&#10;&#10;&#10;$\sigma^0,dB$&#10;&#10;\end{document}"/>
  <p:tag name="IGUANATEXSIZE" val="20"/>
  <p:tag name="IGUANATEXCURSOR" val="9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9,23882"/>
  <p:tag name="ORIGINALWIDTH" val="491,9385"/>
  <p:tag name="LATEXADDIN" val="\documentclass{article}&#10;\usepackage{amsmath}&#10;\pagestyle{empty}&#10;\begin{document}&#10;&#10;$x \equiv \tan \theta$&#10;&#10;&#10;\end{document}"/>
  <p:tag name="IGUANATEXSIZE" val="20"/>
  <p:tag name="IGUANATEXCURSOR" val="102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8,2152"/>
  <p:tag name="ORIGINALWIDTH" val="2047,994"/>
  <p:tag name="LATEXADDIN" val="\documentclass{article}&#10;\usepackage{amsmath}&#10;\pagestyle{empty}&#10;\begin{document}&#10;&#10;&#10;$\mu_k = \int \limits_{-\infty}^{\infty} (\tan\theta-\mu_1)^k P(\tan\theta) d(\tan\theta)$&#10;&#10;\end{document}"/>
  <p:tag name="IGUANATEXSIZE" val="20"/>
  <p:tag name="IGUANATEXCURSOR" val="15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4,9832"/>
  <p:tag name="ORIGINALWIDTH" val="1324,334"/>
  <p:tag name="LATEXADDIN" val="\documentclass{article}&#10;\usepackage{amsmath}&#10;\pagestyle{empty}&#10;\begin{document}&#10;&#10;&#10;$ \sigma^0 = A \cos^{-4} \theta \cdot P(\tan \theta) $&#10;&#10;\end{document}"/>
  <p:tag name="IGUANATEXSIZE" val="20"/>
  <p:tag name="IGUANATEXCURSOR" val="133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35,2081"/>
  <p:tag name="ORIGINALWIDTH" val="1397,825"/>
  <p:tag name="LATEXADDIN" val="\documentclass{article}&#10;\usepackage{amsmath}&#10;\pagestyle{empty}&#10;\begin{document}&#10;&#10;&#10;$\mu_k = \frac{\sum \limits_i (\tan\theta_i - \mu_1)^k \sigma^0_i \cos^4\theta_i}{\sum \limits_i \sigma^0_i \cos^4\theta_i}$&#10;&#10;\end{document}"/>
  <p:tag name="IGUANATEXSIZE" val="20"/>
  <p:tag name="IGUANATEXCURSOR" val="20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33,7083"/>
  <p:tag name="ORIGINALWIDTH" val="1090,364"/>
  <p:tag name="LATEXADDIN" val="\documentclass{article}&#10;\usepackage{amsmath}&#10;\pagestyle{empty}&#10;\begin{document}&#10;&#10;&#10;$\mu_1 = \frac{\sum \limits_i \tan\theta_i \sigma^0_i \cos^4\theta_i}{\sum \limits_i \sigma^0_i \cos^4\theta_i}$&#10;&#10;\end{document}"/>
  <p:tag name="IGUANATEXSIZE" val="20"/>
  <p:tag name="IGUANATEXCURSOR" val="9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90.73866"/>
  <p:tag name="ORIGINALWIDTH" val="329.9587"/>
  <p:tag name="LATEXADDIN" val="\documentclass{article}&#10;\usepackage{amsmath}&#10;\pagestyle{empty}&#10;\begin{document}&#10;&#10;$\theta = 0^{\circ}$&#10;&#10;&#10;\end{document}"/>
  <p:tag name="IGUANATEXSIZE" val="20"/>
  <p:tag name="IGUANATEXCURSOR" val="99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9.23882"/>
  <p:tag name="ORIGINALWIDTH" val="392.201"/>
  <p:tag name="LATEXADDIN" val="\documentclass{article}&#10;\usepackage{amsmath}&#10;\pagestyle{empty}&#10;\begin{document}&#10;&#10;$\theta = 14^{\circ}$&#10;&#10;&#10;\end{document}"/>
  <p:tag name="IGUANATEXSIZE" val="20"/>
  <p:tag name="IGUANATEXCURSOR" val="10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08.4739"/>
  <p:tag name="ORIGINALWIDTH" val="1220.847"/>
  <p:tag name="LATEXADDIN" val="\documentclass{article}&#10;\usepackage{amsmath}&#10;\pagestyle{empty}&#10;\begin{document}&#10;&#10;&#10;$ f(x) = -x\cdot \exp(-\frac{x^2}{2\sigma_g^2}) $&#10;&#10;\end{document}"/>
  <p:tag name="IGUANATEXSIZE" val="20"/>
  <p:tag name="IGUANATEXCURSOR" val="125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44.4319"/>
  <p:tag name="ORIGINALWIDTH" val="2409.449"/>
  <p:tag name="LATEXADDIN" val="\documentclass{article}&#10;\usepackage{amsmath}&#10;\pagestyle{empty}&#10;\begin{document}&#10;&#10;$S(x') = \frac{\left|\int \limits_{-W}^{+W} G(x'-x) f(x) d x\right|}{n_{0}^2 \sqrt{\int \limits_{-W}^{+W} f^{2}(x) d x}} \frac{\left|\int \limits_{-W}^{+W} G^{\prime}(x'-x) f^{\prime}(x) d x\right|}{\sqrt{\int \limits_{-W}^{+W} f^{\prime 2}(x) d x}}$&#10;&#10;&#10;\end{document}"/>
  <p:tag name="IGUANATEXSIZE" val="20"/>
  <p:tag name="IGUANATEXCURSOR" val="157"/>
  <p:tag name="TRANSPARENCY" val="True"/>
  <p:tag name="FILENAME" val=""/>
  <p:tag name="LATEXENGINEID" val="0"/>
  <p:tag name="TEMPFOLDER" val="c:\temp\"/>
  <p:tag name="LATEXFORMHEIGHT" val="312"/>
  <p:tag name="LATEXFORMWIDTH" val="693.75"/>
  <p:tag name="LATEXFORMWRAP" val="True"/>
  <p:tag name="BITMAPVECTOR" val="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65.7293"/>
  <p:tag name="ORIGINALWIDTH" val="663.667"/>
  <p:tag name="LATEXADDIN" val="\documentclass{article}&#10;\usepackage{amsmath}&#10;\pagestyle{empty}&#10;\begin{document}&#10;&#10;$\sigma = 4 \pi R^2 \frac{\Pi_2}{\Pi_1}$&#10;&#10;&#10;\end{document}"/>
  <p:tag name="IGUANATEXSIZE" val="20"/>
  <p:tag name="IGUANATEXCURSOR" val="88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6,7342"/>
  <p:tag name="ORIGINALWIDTH" val="341,2073"/>
  <p:tag name="LATEXADDIN" val="\documentclass{article}&#10;\usepackage{amsmath}&#10;\pagestyle{empty}&#10;\begin{document}&#10;&#10;&#10;$\sigma^0,dB$&#10;&#10;\end{document}"/>
  <p:tag name="IGUANATEXSIZE" val="20"/>
  <p:tag name="IGUANATEXCURSOR" val="9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65.7293"/>
  <p:tag name="ORIGINALWIDTH" val="785.1518"/>
  <p:tag name="LATEXADDIN" val="\documentclass{article}&#10;\usepackage{amsmath}&#10;\pagestyle{empty}&#10;\begin{document}&#10;&#10;$\sigma^0 = 4 \pi R^2 \frac{\Pi_2}{S\Pi_1}$&#10;&#10;&#10;\end{document}"/>
  <p:tag name="IGUANATEXSIZE" val="20"/>
  <p:tag name="IGUANATEXCURSOR" val="117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8,2152"/>
  <p:tag name="ORIGINALWIDTH" val="2047,994"/>
  <p:tag name="LATEXADDIN" val="\documentclass{article}&#10;\usepackage{amsmath}&#10;\pagestyle{empty}&#10;\begin{document}&#10;&#10;&#10;$\mu_k = \int \limits_{-\infty}^{\infty} (\tan\theta-\mu_1)^k P(\tan\theta) d(\tan\theta)$&#10;&#10;\end{document}"/>
  <p:tag name="IGUANATEXSIZE" val="20"/>
  <p:tag name="IGUANATEXCURSOR" val="15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4,9832"/>
  <p:tag name="ORIGINALWIDTH" val="1324,334"/>
  <p:tag name="LATEXADDIN" val="\documentclass{article}&#10;\usepackage{amsmath}&#10;\pagestyle{empty}&#10;\begin{document}&#10;&#10;&#10;$ \sigma^0 = A \cos^{-4} \theta \cdot P(\tan \theta) $&#10;&#10;\end{document}"/>
  <p:tag name="IGUANATEXSIZE" val="20"/>
  <p:tag name="IGUANATEXCURSOR" val="133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8,2152"/>
  <p:tag name="ORIGINALWIDTH" val="1299,588"/>
  <p:tag name="LATEXADDIN" val="\documentclass{article}&#10;\usepackage{amsmath}&#10;\pagestyle{empty}&#10;\begin{document}&#10;&#10;$\int \limits_{-\infty}^{\infty}P(\tan \theta) d(\tan \theta) = 1 $&#10;&#10;&#10;\end{document}"/>
  <p:tag name="IGUANATEXSIZE" val="20"/>
  <p:tag name="IGUANATEXCURSOR" val="146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0,9824"/>
  <p:tag name="ORIGINALWIDTH" val="1228,346"/>
  <p:tag name="LATEXADDIN" val="\documentclass{article}&#10;\usepackage{amsmath}&#10;\pagestyle{empty}&#10;\begin{document}&#10;&#10;&#10;$ A =\int  \sigma^0 \cos^4\theta d(\tan \theta) $&#10;&#10;\end{document}"/>
  <p:tag name="IGUANATEXSIZE" val="20"/>
  <p:tag name="IGUANATEXCURSOR" val="87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89,7263"/>
  <p:tag name="ORIGINALWIDTH" val="1668,541"/>
  <p:tag name="LATEXADDIN" val="\documentclass{article}&#10;\usepackage{amsmath}&#10;\pagestyle{empty}&#10;\begin{document}&#10;&#10;&#10;$\mu_k = \frac{\int (\tan\theta - \mu_1)^k \sigma^0 \cos^4\theta~ d(\tan \theta)}{A}$&#10;&#10;\end{document}"/>
  <p:tag name="IGUANATEXSIZE" val="20"/>
  <p:tag name="IGUANATEXCURSOR" val="147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35,2081"/>
  <p:tag name="ORIGINALWIDTH" val="1397,825"/>
  <p:tag name="LATEXADDIN" val="\documentclass{article}&#10;\usepackage{amsmath}&#10;\pagestyle{empty}&#10;\begin{document}&#10;&#10;&#10;$\mu_k = \frac{\sum \limits_i (\tan\theta_i - \mu_1)^k \sigma^0_i \cos^4\theta_i}{\sum \limits_i \sigma^0_i \cos^4\theta_i}$&#10;&#10;\end{document}"/>
  <p:tag name="IGUANATEXSIZE" val="20"/>
  <p:tag name="IGUANATEXCURSOR" val="20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6,7342"/>
  <p:tag name="ORIGINALWIDTH" val="341,2073"/>
  <p:tag name="LATEXADDIN" val="\documentclass{article}&#10;\usepackage{amsmath}&#10;\pagestyle{empty}&#10;\begin{document}&#10;&#10;&#10;$\sigma^0,dB$&#10;&#10;\end{document}"/>
  <p:tag name="IGUANATEXSIZE" val="20"/>
  <p:tag name="IGUANATEXCURSOR" val="9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4.9832"/>
  <p:tag name="ORIGINALWIDTH" val="1463.817"/>
  <p:tag name="LATEXADDIN" val="\documentclass{article}&#10;\usepackage{amsmath}&#10;\pagestyle{empty}&#10;\begin{document}&#10;&#10;$\sigma^0 = A (\cos \theta)^{-4} \cdot P_w(\tan \theta)$&#10;&#10;&#10;\end{document}"/>
  <p:tag name="IGUANATEXSIZE" val="20"/>
  <p:tag name="IGUANATEXCURSOR" val="123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96.4754"/>
  <p:tag name="ORIGINALWIDTH" val="1797.525"/>
  <p:tag name="LATEXADDIN" val="\documentclass{article}&#10;\usepackage{amsmath}&#10;\pagestyle{empty}&#10;\begin{document}&#10;&#10;$P_w(\tan \theta) = \frac{1}{\sigma_x \sigma_y 2 \pi} \cdot \exp (- \frac{\tan^2\theta}{2 \sigma^2_x})$&#10;&#10;&#10;\end{document}"/>
  <p:tag name="IGUANATEXSIZE" val="20"/>
  <p:tag name="IGUANATEXCURSOR" val="133"/>
  <p:tag name="TRANSPARENCY" val="True"/>
  <p:tag name="FILENAME" val=""/>
  <p:tag name="LATEXENGINEID" val="0"/>
  <p:tag name="TEMPFOLDER" val="c:\temp\"/>
  <p:tag name="LATEXFORMHEIGHT" val="312"/>
  <p:tag name="LATEXFORMWIDTH" val="12287.25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,24299"/>
  <p:tag name="ORIGINALWIDTH" val="83,23961"/>
  <p:tag name="LATEXADDIN" val="\documentclass{article}&#10;\usepackage{amsmath}&#10;\pagestyle{empty}&#10;\begin{document}&#10;&#10;&#10;$w$&#10;&#10;\end{document}"/>
  <p:tag name="IGUANATEXSIZE" val="20"/>
  <p:tag name="IGUANATEXCURSOR" val="8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8,2152"/>
  <p:tag name="ORIGINALWIDTH" val="1385,077"/>
  <p:tag name="LATEXADDIN" val="\documentclass{article}&#10;\usepackage{amsmath}&#10;\pagestyle{empty}&#10;\begin{document}&#10;&#10;&#10;$\mu_k = \int \limits_{-\infty}^{\infty} (x-\mu_1)^k P(x) dx$&#10;&#10;\end{document}"/>
  <p:tag name="IGUANATEXSIZE" val="20"/>
  <p:tag name="IGUANATEXCURSOR" val="14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7,2328"/>
  <p:tag name="ORIGINALWIDTH" val="633,6708"/>
  <p:tag name="LATEXADDIN" val="\documentclass{article}&#10;\usepackage{amsmath}&#10;\pagestyle{empty}&#10;\begin{document}&#10;&#10;$\gamma_2 = \frac{\mu_4}{\sigma^4}-3$&#10;&#10;&#10;\end{document}"/>
  <p:tag name="IGUANATEXSIZE" val="20"/>
  <p:tag name="IGUANATEXCURSOR" val="117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8,2152"/>
  <p:tag name="ORIGINALWIDTH" val="959,1301"/>
  <p:tag name="LATEXADDIN" val="\documentclass{article}&#10;\usepackage{amsmath}&#10;\pagestyle{empty}&#10;\begin{document}&#10;&#10;&#10;$\mu_1 = \int \limits_{-\infty}^{\infty} x P(x)dx $&#10;&#10;\end{document}"/>
  <p:tag name="IGUANATEXSIZE" val="20"/>
  <p:tag name="IGUANATEXCURSOR" val="121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2822</TotalTime>
  <Words>483</Words>
  <Application>Microsoft Office PowerPoint</Application>
  <PresentationFormat>Экран (4:3)</PresentationFormat>
  <Paragraphs>126</Paragraphs>
  <Slides>24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9" baseType="lpstr">
      <vt:lpstr>CMU Serif</vt:lpstr>
      <vt:lpstr>Calibri Light</vt:lpstr>
      <vt:lpstr>Calibri</vt:lpstr>
      <vt:lpstr>Arial</vt:lpstr>
      <vt:lpstr>Тема Office</vt:lpstr>
      <vt:lpstr>Детектирование ледяного покрова по данным двухчастотного радиолокатора</vt:lpstr>
      <vt:lpstr>Введение</vt:lpstr>
      <vt:lpstr>Спутниковый мониторинг</vt:lpstr>
      <vt:lpstr>Спутник GPM : DPR</vt:lpstr>
      <vt:lpstr>Спутник GPM : DPR</vt:lpstr>
      <vt:lpstr>Спутник GPM : DPR</vt:lpstr>
      <vt:lpstr>Спутник GPM : DPR</vt:lpstr>
      <vt:lpstr>Постановка задачи</vt:lpstr>
      <vt:lpstr>Разметка данных</vt:lpstr>
      <vt:lpstr>Квазизеркальное приближение</vt:lpstr>
      <vt:lpstr>Угловая зависимость для льда</vt:lpstr>
      <vt:lpstr>Коэффициент эксцесса</vt:lpstr>
      <vt:lpstr>Коэффициент эксцесса</vt:lpstr>
      <vt:lpstr>Коэффициент эксцесса</vt:lpstr>
      <vt:lpstr>Коэффициент эксцесса</vt:lpstr>
      <vt:lpstr>Определение границ</vt:lpstr>
      <vt:lpstr>Определение границ</vt:lpstr>
      <vt:lpstr>Разметка трека</vt:lpstr>
      <vt:lpstr>Результаты</vt:lpstr>
      <vt:lpstr>Результаты</vt:lpstr>
      <vt:lpstr>Итоги</vt:lpstr>
      <vt:lpstr>Спасибо за внимание</vt:lpstr>
      <vt:lpstr>УЭПР </vt:lpstr>
      <vt:lpstr>Коэффициент эксцесса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Детектирование ледяного покрова по данным двухчастотного радиолокатора</dc:title>
  <dc:creator>Александр Шиков</dc:creator>
  <cp:lastModifiedBy>Александр Шиков</cp:lastModifiedBy>
  <cp:revision>228</cp:revision>
  <dcterms:created xsi:type="dcterms:W3CDTF">2019-04-10T21:18:24Z</dcterms:created>
  <dcterms:modified xsi:type="dcterms:W3CDTF">2019-06-02T18:28:26Z</dcterms:modified>
</cp:coreProperties>
</file>

<file path=docProps/thumbnail.jpeg>
</file>